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7" r:id="rId4"/>
    <p:sldId id="274" r:id="rId5"/>
    <p:sldId id="258" r:id="rId6"/>
    <p:sldId id="276" r:id="rId7"/>
    <p:sldId id="277" r:id="rId8"/>
    <p:sldId id="278" r:id="rId9"/>
    <p:sldId id="279" r:id="rId10"/>
    <p:sldId id="280" r:id="rId11"/>
    <p:sldId id="259" r:id="rId12"/>
    <p:sldId id="275" r:id="rId13"/>
    <p:sldId id="264" r:id="rId14"/>
    <p:sldId id="266" r:id="rId15"/>
    <p:sldId id="281" r:id="rId16"/>
    <p:sldId id="268" r:id="rId17"/>
    <p:sldId id="271" r:id="rId18"/>
    <p:sldId id="272" r:id="rId1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0" y="276"/>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‘dỏng tai”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11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55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317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65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cần linh động so với bài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panose="020B0604020202020204"/>
              <a:ea typeface="Arial" panose="020B0604020202020204"/>
              <a:cs typeface="Arial" panose="020B0604020202020204"/>
              <a:sym typeface="Arial" panose="020B0604020202020204"/>
            </a:endParaRPr>
          </a:p>
        </p:txBody>
      </p:sp>
      <p:pic>
        <p:nvPicPr>
          <p:cNvPr id="34" name="Google Shape;34;p28"/>
          <p:cNvPicPr preferRelativeResize="0"/>
          <p:nvPr/>
        </p:nvPicPr>
        <p:blipFill rotWithShape="1">
          <a:blip r:embed="rId2"/>
          <a:srcRect l="136" t="73054" r="17724" b="-1"/>
          <a:stretch>
            <a:fillRect/>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srcRect l="30888" t="27748" r="21866"/>
          <a:stretch>
            <a:fillRect/>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srcRect b="43227"/>
          <a:stretch>
            <a:fillRect/>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srcRect l="1" r="152" b="8109"/>
          <a:stretch>
            <a:fillRect/>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srcRect/>
          <a:stretch>
            <a:fillRect/>
          </a:stretch>
        </p:blipFill>
        <p:spPr>
          <a:xfrm>
            <a:off x="-13856" y="4642338"/>
            <a:ext cx="9155017" cy="501162"/>
          </a:xfrm>
          <a:prstGeom prst="rect">
            <a:avLst/>
          </a:prstGeom>
          <a:noFill/>
          <a:ln>
            <a:noFill/>
          </a:ln>
        </p:spPr>
      </p:pic>
    </p:spTree>
    <p:extLst>
      <p:ext uri="{BB962C8B-B14F-4D97-AF65-F5344CB8AC3E}">
        <p14:creationId xmlns:p14="http://schemas.microsoft.com/office/powerpoint/2010/main" val="262689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ĐÔI TAI XẤU XÍ</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2</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46" t="19531" r="34261" b="21875"/>
          <a:stretch/>
        </p:blipFill>
        <p:spPr bwMode="auto">
          <a:xfrm>
            <a:off x="2534516" y="919884"/>
            <a:ext cx="3648075" cy="389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577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1352549"/>
            <a:ext cx="8131461" cy="2963141"/>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62150"/>
            <a:ext cx="19208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117764" y="589744"/>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676942"/>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47800" y="2051722"/>
            <a:ext cx="5297717"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cùng thỏ đi theo hướng</a:t>
            </a:r>
            <a:endParaRPr lang="en-US" sz="2800">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1026883" y="221857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cxnSp>
        <p:nvCxnSpPr>
          <p:cNvPr id="17" name="Straight Connector 16"/>
          <p:cNvCxnSpPr/>
          <p:nvPr/>
        </p:nvCxnSpPr>
        <p:spPr>
          <a:xfrm>
            <a:off x="1501487" y="2526931"/>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95600" y="2861085"/>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08364" y="261494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có tiếng gọi. Cả nhóm về được </a:t>
            </a:r>
            <a:r>
              <a:rPr lang="en-US" sz="2800" smtClean="0">
                <a:latin typeface="Arial-Rounded" pitchFamily="34" charset="0"/>
                <a:ea typeface="Arial-Rounded" pitchFamily="34" charset="0"/>
                <a:cs typeface="Arial-Rounded" pitchFamily="34" charset="0"/>
              </a:rPr>
              <a:t>nhà.</a:t>
            </a:r>
            <a:endParaRPr lang="en-US" sz="28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1622715" y="3105154"/>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082638" y="3073977"/>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par>
                                <p:cTn id="61" presetID="8" presetClass="emph" presetSubtype="0" fill="hold" grpId="1" nodeType="withEffect">
                                  <p:stCondLst>
                                    <p:cond delay="0"/>
                                  </p:stCondLst>
                                  <p:childTnLst>
                                    <p:animRot by="21600000">
                                      <p:cBhvr>
                                        <p:cTn id="62" dur="2500" fill="hold"/>
                                        <p:tgtEl>
                                          <p:spTgt spid="20"/>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71550"/>
            <a:ext cx="9211012" cy="3429000"/>
          </a:xfrm>
        </p:spPr>
      </p:pic>
    </p:spTree>
    <p:extLst>
      <p:ext uri="{BB962C8B-B14F-4D97-AF65-F5344CB8AC3E}">
        <p14:creationId xmlns:p14="http://schemas.microsoft.com/office/powerpoint/2010/main" val="4104359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1625755"/>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5899" y="2199952"/>
            <a:ext cx="9067800" cy="707886"/>
          </a:xfrm>
          <a:prstGeom prst="rect">
            <a:avLst/>
          </a:prstGeom>
        </p:spPr>
        <p:txBody>
          <a:bodyPr wrap="square">
            <a:spAutoFit/>
          </a:bodyPr>
          <a:lstStyle/>
          <a:p>
            <a:pPr algn="just"/>
            <a:r>
              <a:rPr lang="vi-VN" sz="4000" b="1">
                <a:solidFill>
                  <a:srgbClr val="7030A0"/>
                </a:solidFill>
                <a:latin typeface="HP001 4 hàng" pitchFamily="34" charset="0"/>
              </a:rPr>
              <a:t> Các bạn cùng </a:t>
            </a:r>
            <a:r>
              <a:rPr lang="el-GR" sz="4000" b="1">
                <a:solidFill>
                  <a:srgbClr val="7030A0"/>
                </a:solidFill>
                <a:latin typeface="HP001 4 hàng" pitchFamily="34" charset="0"/>
              </a:rPr>
              <a:t>κ</a:t>
            </a:r>
            <a:r>
              <a:rPr lang="vi-VN" sz="4000" b="1">
                <a:solidFill>
                  <a:srgbClr val="7030A0"/>
                </a:solidFill>
                <a:latin typeface="HP001 4 hàng" pitchFamily="34" charset="0"/>
              </a:rPr>
              <a:t>ỏ đi </a:t>
            </a:r>
            <a:r>
              <a:rPr lang="el-GR" sz="4000" b="1">
                <a:solidFill>
                  <a:srgbClr val="7030A0"/>
                </a:solidFill>
                <a:latin typeface="HP001 4 hàng" pitchFamily="34" charset="0"/>
              </a:rPr>
              <a:t>Ό;</a:t>
            </a:r>
            <a:r>
              <a:rPr lang="vi-VN" sz="4000" b="1">
                <a:solidFill>
                  <a:srgbClr val="7030A0"/>
                </a:solidFill>
                <a:latin typeface="HP001 4 hàng" pitchFamily="34" charset="0"/>
              </a:rPr>
              <a:t>o hưņg</a:t>
            </a:r>
            <a:endParaRPr lang="en-US" sz="4000" b="1">
              <a:solidFill>
                <a:srgbClr val="7030A0"/>
              </a:solidFill>
              <a:latin typeface="HP001 4 hàng" pitchFamily="34" charset="0"/>
            </a:endParaRPr>
          </a:p>
        </p:txBody>
      </p:sp>
      <p:sp>
        <p:nvSpPr>
          <p:cNvPr id="14" name="Rectangle 13"/>
          <p:cNvSpPr/>
          <p:nvPr/>
        </p:nvSpPr>
        <p:spPr>
          <a:xfrm>
            <a:off x="172526" y="3006157"/>
            <a:ext cx="9067800" cy="707886"/>
          </a:xfrm>
          <a:prstGeom prst="rect">
            <a:avLst/>
          </a:prstGeom>
        </p:spPr>
        <p:txBody>
          <a:bodyPr wrap="square">
            <a:spAutoFit/>
          </a:bodyPr>
          <a:lstStyle/>
          <a:p>
            <a:pPr algn="just"/>
            <a:r>
              <a:rPr lang="vi-VN" sz="4000" b="1">
                <a:solidFill>
                  <a:srgbClr val="7030A0"/>
                </a:solidFill>
                <a:latin typeface="HP001 4 hàng" pitchFamily="34" charset="0"/>
              </a:rPr>
              <a:t>có ǇΗĞng </a:t>
            </a:r>
            <a:r>
              <a:rPr lang="vi-VN" sz="4000" b="1" smtClean="0">
                <a:solidFill>
                  <a:srgbClr val="7030A0"/>
                </a:solidFill>
                <a:latin typeface="HP001 4 hàng" pitchFamily="34" charset="0"/>
              </a:rPr>
              <a:t>gĊ. Cả </a:t>
            </a:r>
            <a:r>
              <a:rPr lang="vi-VN" sz="4000" b="1">
                <a:solidFill>
                  <a:srgbClr val="7030A0"/>
                </a:solidFill>
                <a:latin typeface="HP001 4 hàng" pitchFamily="34" charset="0"/>
              </a:rPr>
              <a:t>ηĪ ωϙ đưϑ </a:t>
            </a:r>
            <a:r>
              <a:rPr lang="vi-VN" sz="4000" b="1" smtClean="0">
                <a:solidFill>
                  <a:srgbClr val="7030A0"/>
                </a:solidFill>
                <a:latin typeface="HP001 4 hàng" pitchFamily="34" charset="0"/>
              </a:rPr>
              <a:t>ηà</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Đôi tai xấu xí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uyt, it, </a:t>
            </a:r>
            <a:r>
              <a:rPr lang="en-US" sz="3200" b="1" i="1" smtClean="0">
                <a:latin typeface="Arial-Rounded" pitchFamily="34" charset="0"/>
                <a:ea typeface="Arial-Rounded" pitchFamily="34" charset="0"/>
                <a:cs typeface="Arial-Rounded" pitchFamily="34" charset="0"/>
              </a:rPr>
              <a:t>uyêt</a:t>
            </a:r>
            <a:r>
              <a:rPr lang="en-US" sz="3200" b="1" i="1" smtClean="0">
                <a:latin typeface="Arial-Rounded" pitchFamily="34" charset="0"/>
                <a:ea typeface="Arial-Rounded" pitchFamily="34" charset="0"/>
                <a:cs typeface="Arial-Rounded" pitchFamily="34" charset="0"/>
              </a:rPr>
              <a:t>, iêt</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499371"/>
          </a:xfrm>
        </p:spPr>
        <p:txBody>
          <a:bodyPr>
            <a:normAutofit fontScale="90000"/>
          </a:bodyPr>
          <a:lstStyle/>
          <a:p>
            <a:pPr algn="l"/>
            <a:r>
              <a:rPr lang="en-US" u="sng" smtClean="0"/>
              <a:t>TRONG BÀI</a:t>
            </a:r>
            <a:r>
              <a:rPr lang="en-US" smtClean="0"/>
              <a:t>:  </a:t>
            </a:r>
            <a:r>
              <a:rPr lang="en-US" sz="5400" smtClean="0"/>
              <a:t>suỵt, tuyệt, </a:t>
            </a:r>
            <a:br>
              <a:rPr lang="en-US" sz="5400" smtClean="0"/>
            </a:br>
            <a:r>
              <a:rPr lang="en-US" u="sng" smtClean="0"/>
              <a:t>NGOÀI BÀI: </a:t>
            </a:r>
            <a:r>
              <a:rPr lang="en-US" smtClean="0"/>
              <a:t>quả quýt, huýt sáo, tuýt còi; quả mít, tít mít, con vịt, lít nước, bịt tai…; trăng khuyết, tuyết rơi, tuyệt vời, duyệt binh, quyết tâm…; IÊT: tiết học, vở viết, viết bài, biệt đội, …. </a:t>
            </a:r>
            <a:endParaRPr lang="en-US"/>
          </a:p>
        </p:txBody>
      </p:sp>
    </p:spTree>
    <p:extLst>
      <p:ext uri="{BB962C8B-B14F-4D97-AF65-F5344CB8AC3E}">
        <p14:creationId xmlns:p14="http://schemas.microsoft.com/office/powerpoint/2010/main" val="3729718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Vẽ con vật mà em yêu thích và đặt tên cho bức tranh em vẽ</a:t>
            </a:r>
            <a:endParaRPr lang="en-US" sz="3200" b="1">
              <a:latin typeface="Arial-Rounde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3809" b="13738"/>
          <a:stretch/>
        </p:blipFill>
        <p:spPr>
          <a:xfrm>
            <a:off x="2315066" y="1485859"/>
            <a:ext cx="4901793" cy="3354604"/>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5018" t="10496" r="13856" b="14756"/>
          <a:stretch/>
        </p:blipFill>
        <p:spPr>
          <a:xfrm>
            <a:off x="7391400" y="2678173"/>
            <a:ext cx="1295728" cy="1470611"/>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0912" t="18299" r="15324" b="25492"/>
          <a:stretch/>
        </p:blipFill>
        <p:spPr>
          <a:xfrm>
            <a:off x="330777" y="2402089"/>
            <a:ext cx="1849582" cy="1522143"/>
          </a:xfrm>
          <a:prstGeom prst="rect">
            <a:avLst/>
          </a:prstGeo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8      trang 11</a:t>
            </a:r>
          </a:p>
          <a:p>
            <a:pPr algn="ctr"/>
            <a:r>
              <a:rPr lang="en-US" sz="2800" b="1" smtClean="0">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Hoàn thành phiếu giao việc</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37536"/>
          <a:stretch/>
        </p:blipFill>
        <p:spPr>
          <a:xfrm>
            <a:off x="7038109" y="2458831"/>
            <a:ext cx="2459182" cy="1658987"/>
          </a:xfrm>
          <a:prstGeom prst="rect">
            <a:avLst/>
          </a:prstGeom>
        </p:spPr>
      </p:pic>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mới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152400" y="2458831"/>
            <a:ext cx="88392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Chú mèo  (……….)  nghe tiếng chi chít của lũ chuột.</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581399" y="1489048"/>
            <a:ext cx="1548245"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dỏng tai</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chạy nhanh</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thính tai</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84741" y="3503807"/>
            <a:ext cx="9087099" cy="2147323"/>
            <a:chOff x="-84741" y="3503807"/>
            <a:chExt cx="9087099" cy="2147323"/>
          </a:xfrm>
        </p:grpSpPr>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84741" y="3971178"/>
              <a:ext cx="9087099"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 Chú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o dŝg Ǉai w</a:t>
              </a:r>
              <a:r>
                <a:rPr lang="el-GR" sz="3200" b="1">
                  <a:solidFill>
                    <a:srgbClr val="7030A0"/>
                  </a:solidFill>
                  <a:latin typeface="HP001 4 hàng" pitchFamily="34" charset="0"/>
                  <a:ea typeface="Arial-Rounded" pitchFamily="34" charset="0"/>
                  <a:cs typeface="Arial-Rounded" pitchFamily="34" charset="0"/>
                </a:rPr>
                <a:t>Ή; </a:t>
              </a:r>
              <a:r>
                <a:rPr lang="en-US" sz="3200" b="1">
                  <a:solidFill>
                    <a:srgbClr val="7030A0"/>
                  </a:solidFill>
                  <a:latin typeface="HP001 4 hàng" pitchFamily="34" charset="0"/>
                  <a:ea typeface="Arial-Rounded" pitchFamily="34" charset="0"/>
                  <a:cs typeface="Arial-Rounded" pitchFamily="34" charset="0"/>
                </a:rPr>
                <a:t>Ǉ</a:t>
              </a:r>
              <a:r>
                <a:rPr lang="el-GR" sz="3200" b="1">
                  <a:solidFill>
                    <a:srgbClr val="7030A0"/>
                  </a:solidFill>
                  <a:latin typeface="HP001 4 hàng" pitchFamily="34" charset="0"/>
                  <a:ea typeface="Arial-Rounded" pitchFamily="34" charset="0"/>
                  <a:cs typeface="Arial-Rounded" pitchFamily="34" charset="0"/>
                </a:rPr>
                <a:t>Η</a:t>
              </a:r>
              <a:r>
                <a:rPr lang="en-US" sz="3200" b="1">
                  <a:solidFill>
                    <a:srgbClr val="7030A0"/>
                  </a:solidFill>
                  <a:latin typeface="HP001 4 hàng" pitchFamily="34" charset="0"/>
                  <a:ea typeface="Arial-Rounded" pitchFamily="34" charset="0"/>
                  <a:cs typeface="Arial-Rounded" pitchFamily="34" charset="0"/>
                </a:rPr>
                <a:t>Ğng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ít của lũ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uŎ.</a:t>
              </a:r>
              <a:endParaRPr lang="en-US" sz="32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72222E-6 2.79716E-6 L -0.20955 0.18925 " pathEditMode="relative" rAng="0" ptsTypes="AA">
                                      <p:cBhvr>
                                        <p:cTn id="30" dur="2000" fill="hold"/>
                                        <p:tgtEl>
                                          <p:spTgt spid="12"/>
                                        </p:tgtEl>
                                        <p:attrNameLst>
                                          <p:attrName>ppt_x</p:attrName>
                                          <p:attrName>ppt_y</p:attrName>
                                        </p:attrNameLst>
                                      </p:cBhvr>
                                      <p:rCtr x="-10486" y="9447"/>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666750"/>
            <a:ext cx="9365868" cy="3733800"/>
          </a:xfrm>
        </p:spPr>
      </p:pic>
    </p:spTree>
    <p:extLst>
      <p:ext uri="{BB962C8B-B14F-4D97-AF65-F5344CB8AC3E}">
        <p14:creationId xmlns:p14="http://schemas.microsoft.com/office/powerpoint/2010/main" val="2321845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Đôi tai xấu xí</a:t>
            </a:r>
            <a:endParaRPr lang="en-US" sz="28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846" t="19531" r="34261" b="21875"/>
          <a:stretch/>
        </p:blipFill>
        <p:spPr bwMode="auto">
          <a:xfrm>
            <a:off x="2534516" y="919884"/>
            <a:ext cx="3648075" cy="389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11266" name="Picture 2" descr="C:\Users\Administrator\AppData\Local\ZaloPC\1920853331794570045\ZaloDownloads\picture\6286030243444880041\z2034652254484_8f301b22c0b433c438e1811d5603d8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2704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14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7170" name="Picture 2" descr="C:\Users\Administrator\AppData\Local\ZaloPC\1920853331794570045\ZaloDownloads\picture\6286030243444880041\z2034653047258_fec186bbc983c44fec94cfc89af57e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0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6146" name="Picture 2" descr="C:\Users\Administrator\AppData\Local\ZaloPC\1920853331794570045\ZaloDownloads\picture\6286030243444880041\z2034654305190_4d308ea29d1bfdfa22d9d16eaa266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813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5122" name="Picture 2" descr="C:\Users\Administrator\AppData\Local\ZaloPC\1920853331794570045\ZaloDownloads\picture\6286030243444880041\z2034656015339_f366fd3cef957131e4301e81a91cba6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994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359</Words>
  <Application>Microsoft Office PowerPoint</Application>
  <PresentationFormat>On-screen Show (16:9)</PresentationFormat>
  <Paragraphs>48</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BÀI:  suỵt, tuyệt,  NGOÀI BÀI: quả quýt, huýt sáo, tuýt còi; quả mít, tít mít, con vịt, lít nước, bịt tai…; trăng khuyết, tuyết rơi, tuyệt vời, duyệt binh, quyết tâm…; IÊT: tiết học, vở viết, viết bài, biệt đội,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131</cp:revision>
  <dcterms:created xsi:type="dcterms:W3CDTF">2020-12-08T15:48:47Z</dcterms:created>
  <dcterms:modified xsi:type="dcterms:W3CDTF">2022-01-20T13:38:53Z</dcterms:modified>
</cp:coreProperties>
</file>